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6" r:id="rId4"/>
    <p:sldId id="268" r:id="rId5"/>
    <p:sldId id="307" r:id="rId6"/>
    <p:sldId id="309" r:id="rId7"/>
    <p:sldId id="310" r:id="rId8"/>
    <p:sldId id="267" r:id="rId9"/>
    <p:sldId id="263" r:id="rId10"/>
    <p:sldId id="264" r:id="rId11"/>
    <p:sldId id="295" r:id="rId12"/>
    <p:sldId id="301" r:id="rId13"/>
    <p:sldId id="318" r:id="rId14"/>
    <p:sldId id="282" r:id="rId15"/>
    <p:sldId id="321" r:id="rId16"/>
    <p:sldId id="287" r:id="rId17"/>
    <p:sldId id="279" r:id="rId18"/>
    <p:sldId id="280" r:id="rId19"/>
    <p:sldId id="281" r:id="rId20"/>
    <p:sldId id="284" r:id="rId21"/>
    <p:sldId id="311" r:id="rId22"/>
    <p:sldId id="312" r:id="rId23"/>
    <p:sldId id="319" r:id="rId24"/>
    <p:sldId id="320" r:id="rId25"/>
    <p:sldId id="276" r:id="rId26"/>
    <p:sldId id="278" r:id="rId27"/>
    <p:sldId id="313" r:id="rId28"/>
    <p:sldId id="285" r:id="rId29"/>
    <p:sldId id="286" r:id="rId30"/>
    <p:sldId id="314" r:id="rId31"/>
    <p:sldId id="290" r:id="rId32"/>
    <p:sldId id="293" r:id="rId33"/>
    <p:sldId id="302" r:id="rId34"/>
    <p:sldId id="292" r:id="rId35"/>
    <p:sldId id="294" r:id="rId36"/>
    <p:sldId id="315" r:id="rId37"/>
    <p:sldId id="316" r:id="rId38"/>
    <p:sldId id="317" r:id="rId39"/>
    <p:sldId id="262" r:id="rId40"/>
    <p:sldId id="304" r:id="rId41"/>
    <p:sldId id="305" r:id="rId42"/>
    <p:sldId id="306" r:id="rId4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12롯데마트드림Bold" panose="02020603020101020101" pitchFamily="18" charset="-127"/>
      <p:regular r:id="rId47"/>
    </p:embeddedFont>
    <p:embeddedFont>
      <p:font typeface="a옛날목욕탕L" panose="02020600000000000000" pitchFamily="18" charset="-127"/>
      <p:regular r:id="rId48"/>
    </p:embeddedFont>
    <p:embeddedFont>
      <p:font typeface="Yoon 윤고딕 520_TT" panose="020B0600000101010101" charset="-127"/>
      <p:regular r:id="rId49"/>
    </p:embeddedFont>
    <p:embeddedFont>
      <p:font typeface="Yoon 블랙핏 77" panose="020B0600000101010101" charset="-127"/>
      <p:regular r:id="rId50"/>
    </p:embeddedFont>
    <p:embeddedFont>
      <p:font typeface="a옛날목욕탕M" panose="02020600000000000000" pitchFamily="18" charset="-127"/>
      <p:regular r:id="rId51"/>
    </p:embeddedFont>
    <p:embeddedFont>
      <p:font typeface="12롯데마트드림Light" panose="02020603020101020101" pitchFamily="18" charset="-127"/>
      <p:regular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09A583B1-9F39-411D-A8F8-6223C1CC9F4D}">
          <p14:sldIdLst>
            <p14:sldId id="256"/>
            <p14:sldId id="258"/>
            <p14:sldId id="266"/>
            <p14:sldId id="268"/>
            <p14:sldId id="307"/>
            <p14:sldId id="309"/>
            <p14:sldId id="310"/>
            <p14:sldId id="267"/>
            <p14:sldId id="263"/>
            <p14:sldId id="264"/>
            <p14:sldId id="295"/>
            <p14:sldId id="301"/>
            <p14:sldId id="318"/>
            <p14:sldId id="282"/>
            <p14:sldId id="321"/>
            <p14:sldId id="287"/>
            <p14:sldId id="279"/>
            <p14:sldId id="280"/>
            <p14:sldId id="281"/>
            <p14:sldId id="284"/>
            <p14:sldId id="311"/>
            <p14:sldId id="312"/>
            <p14:sldId id="319"/>
            <p14:sldId id="320"/>
            <p14:sldId id="276"/>
            <p14:sldId id="278"/>
            <p14:sldId id="313"/>
            <p14:sldId id="285"/>
            <p14:sldId id="286"/>
            <p14:sldId id="314"/>
            <p14:sldId id="290"/>
            <p14:sldId id="293"/>
            <p14:sldId id="302"/>
            <p14:sldId id="292"/>
            <p14:sldId id="294"/>
            <p14:sldId id="315"/>
            <p14:sldId id="316"/>
            <p14:sldId id="317"/>
            <p14:sldId id="262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5C"/>
    <a:srgbClr val="C09EE2"/>
    <a:srgbClr val="D9C4EE"/>
    <a:srgbClr val="57BB9C"/>
    <a:srgbClr val="AFDFD0"/>
    <a:srgbClr val="4F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68" autoAdjust="0"/>
  </p:normalViewPr>
  <p:slideViewPr>
    <p:cSldViewPr showGuides="1">
      <p:cViewPr varScale="1">
        <p:scale>
          <a:sx n="109" d="100"/>
          <a:sy n="109" d="100"/>
        </p:scale>
        <p:origin x="691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813DE-7293-4E8A-BE35-9B888F85EC99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55D1-5C25-4350-8C5B-609570357D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9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1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9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>
            <a:off x="-108520" y="465516"/>
            <a:ext cx="1008788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83568" y="465516"/>
            <a:ext cx="0" cy="486054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22330" y="573528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22330" y="926966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22330" y="1280405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7504" y="54006"/>
            <a:ext cx="8928991" cy="357504"/>
          </a:xfrm>
        </p:spPr>
        <p:txBody>
          <a:bodyPr>
            <a:noAutofit/>
          </a:bodyPr>
          <a:lstStyle>
            <a:lvl1pPr algn="l">
              <a:defRPr sz="2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869655" y="533494"/>
            <a:ext cx="8166841" cy="4444358"/>
          </a:xfrm>
        </p:spPr>
        <p:txBody>
          <a:bodyPr>
            <a:normAutofit/>
          </a:bodyPr>
          <a:lstStyle>
            <a:lvl1pPr marL="257175" indent="-257175">
              <a:buClr>
                <a:schemeClr val="tx1"/>
              </a:buClr>
              <a:buFont typeface="Wingdings" panose="05000000000000000000" pitchFamily="2" charset="2"/>
              <a:buChar char="v"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557213" indent="-214313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5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buClr>
                <a:schemeClr val="tx1"/>
              </a:buClr>
              <a:defRPr sz="13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buClr>
                <a:schemeClr val="tx1"/>
              </a:buCl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buClr>
                <a:schemeClr val="tx1"/>
              </a:buCl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3" name="직사각형 42"/>
          <p:cNvSpPr/>
          <p:nvPr userDrawn="1"/>
        </p:nvSpPr>
        <p:spPr>
          <a:xfrm>
            <a:off x="2" y="5031858"/>
            <a:ext cx="9143999" cy="1130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25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8"/>
          </p:nvPr>
        </p:nvSpPr>
        <p:spPr>
          <a:xfrm>
            <a:off x="7008548" y="4794789"/>
            <a:ext cx="2133600" cy="273844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330" y="1633843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122330" y="1987281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122330" y="2340718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2" hasCustomPrompt="1"/>
          </p:nvPr>
        </p:nvSpPr>
        <p:spPr>
          <a:xfrm>
            <a:off x="122330" y="2694751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47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9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1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0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5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0.pn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10" Type="http://schemas.openxmlformats.org/officeDocument/2006/relationships/image" Target="../media/image31.png"/><Relationship Id="rId4" Type="http://schemas.openxmlformats.org/officeDocument/2006/relationships/image" Target="../media/image230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nbviewer.jupyter.org/github/maestrojeong/wgan_duality/blob/master/WGAN_duality.ipynb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53017" y="318899"/>
            <a:ext cx="1656184" cy="314604"/>
          </a:xfrm>
        </p:spPr>
        <p:txBody>
          <a:bodyPr>
            <a:no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GAN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3017" y="555526"/>
            <a:ext cx="16561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이정표를 세우다</a:t>
            </a:r>
            <a:r>
              <a:rPr lang="en-US" altLang="ko-KR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16061" y="555526"/>
            <a:ext cx="1557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endParaRPr lang="en-US" altLang="ko-KR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Boundary Equilibrium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3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Preliminary-MLE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1536308"/>
                <a:ext cx="9144000" cy="299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ea typeface="a옛날목욕탕L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a옛날목욕탕L"/>
                              </a:rPr>
                              <m:t>log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⁡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max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dirty="0">
                  <a:ea typeface="a옛날목욕탕L"/>
                </a:endParaRPr>
              </a:p>
              <a:p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a옛날목욕탕L"/>
                          </a:rPr>
                          <m:t>in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𝑑𝑥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 − </m:t>
                            </m:r>
                          </m:e>
                        </m:nary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𝑑𝑥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                                  </a:t>
                </a:r>
              </a:p>
              <a:p>
                <a:r>
                  <a:rPr lang="en-US" altLang="ko-KR" dirty="0">
                    <a:ea typeface="a옛날목욕탕L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a옛날목욕탕L"/>
                      </a:rPr>
                      <m:t>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min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𝐾𝐿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>
                    <a:ea typeface="a옛날목욕탕L"/>
                  </a:rPr>
                  <a:t>)</a:t>
                </a:r>
              </a:p>
              <a:p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KL-</a:t>
                </a:r>
                <a:r>
                  <a:rPr lang="ko-KR" altLang="en-US" dirty="0" err="1">
                    <a:ea typeface="a옛날목욕탕L"/>
                  </a:rPr>
                  <a:t>다이버젼스는</a:t>
                </a:r>
                <a:r>
                  <a:rPr lang="ko-KR" altLang="en-US" dirty="0">
                    <a:ea typeface="a옛날목욕탕L"/>
                  </a:rPr>
                  <a:t> 정확히 거리는 아니고 엔트로피의 변화 라고 생각해야 된다</a:t>
                </a:r>
                <a:r>
                  <a:rPr lang="en-US" altLang="ko-KR" dirty="0">
                    <a:ea typeface="a옛날목욕탕L"/>
                  </a:rPr>
                  <a:t>.</a:t>
                </a:r>
              </a:p>
              <a:p>
                <a:endParaRPr lang="en-US" altLang="ko-KR" dirty="0">
                  <a:ea typeface="a옛날목욕탕L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𝑄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𝐾𝐿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ko-KR" dirty="0">
                    <a:ea typeface="a옛날목욕탕L"/>
                  </a:rPr>
                  <a:t> </a:t>
                </a:r>
                <a:r>
                  <a:rPr lang="ko-KR" altLang="en-US" dirty="0">
                    <a:ea typeface="a옛날목욕탕L"/>
                  </a:rPr>
                  <a:t>거리라면 당연히 같아야 되지만 성립하지 않는다</a:t>
                </a:r>
                <a:r>
                  <a:rPr lang="en-US" altLang="ko-KR" dirty="0">
                    <a:ea typeface="a옛날목욕탕L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36308"/>
                <a:ext cx="9144000" cy="2991203"/>
              </a:xfrm>
              <a:prstGeom prst="rect">
                <a:avLst/>
              </a:prstGeom>
              <a:blipFill>
                <a:blip r:embed="rId3"/>
                <a:stretch>
                  <a:fillRect l="-600" t="-16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1560" y="699542"/>
            <a:ext cx="6303476" cy="3768327"/>
            <a:chOff x="0" y="294384"/>
            <a:chExt cx="6303476" cy="37683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3626"/>
            <a:stretch/>
          </p:blipFill>
          <p:spPr>
            <a:xfrm>
              <a:off x="254804" y="294384"/>
              <a:ext cx="5829364" cy="20082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7568"/>
            <a:stretch/>
          </p:blipFill>
          <p:spPr>
            <a:xfrm>
              <a:off x="0" y="2205928"/>
              <a:ext cx="6303476" cy="185678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71600" y="48165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분포 간의 거리를 측정하는 대표적인 </a:t>
            </a:r>
            <a:r>
              <a:rPr lang="en-US" altLang="ko-KR" dirty="0"/>
              <a:t>4</a:t>
            </a:r>
            <a:r>
              <a:rPr lang="ko-KR" altLang="en-US" dirty="0"/>
              <a:t>가지 방법들이다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95728" y="1191222"/>
            <a:ext cx="226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EB</a:t>
            </a:r>
            <a:r>
              <a:rPr lang="en-US" altLang="ko-KR" dirty="0">
                <a:solidFill>
                  <a:srgbClr val="FF0000"/>
                </a:solidFill>
              </a:rPr>
              <a:t>GAN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5727" y="4000550"/>
            <a:ext cx="27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W-</a:t>
            </a:r>
            <a:r>
              <a:rPr lang="en-US" altLang="ko-KR" dirty="0">
                <a:solidFill>
                  <a:srgbClr val="FF0000"/>
                </a:solidFill>
              </a:rPr>
              <a:t>GAN, BEGAN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106887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TV</a:t>
            </a:r>
            <a:r>
              <a:rPr lang="ko-KR" altLang="en-US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겹치는 영역 </a:t>
            </a:r>
            <a:r>
              <a:rPr lang="en-US" altLang="ko-KR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길이라고 생각</a:t>
            </a:r>
            <a:endParaRPr lang="en-US" altLang="ko-KR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( 0 OR 1 )</a:t>
            </a:r>
            <a:endParaRPr lang="ko-KR" altLang="en-US" sz="1400" b="1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616" y="2005946"/>
                <a:ext cx="3312368" cy="5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KL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𝑷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𝒈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𝑷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로 엔트로피 변화</a:t>
                </a:r>
                <a:endParaRPr lang="en-US" altLang="ko-KR" sz="14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sz="1400" b="1" dirty="0">
                    <a:solidFill>
                      <a:srgbClr val="FF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(0 OR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)</a:t>
                </a:r>
                <a:endParaRPr lang="ko-KR" altLang="en-US" sz="1400" b="1" dirty="0">
                  <a:solidFill>
                    <a:srgbClr val="FF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05946"/>
                <a:ext cx="3312368" cy="543610"/>
              </a:xfrm>
              <a:prstGeom prst="rect">
                <a:avLst/>
              </a:prstGeom>
              <a:blipFill>
                <a:blip r:embed="rId5"/>
                <a:stretch>
                  <a:fillRect l="-552" t="-4494" b="-10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15616" y="4369882"/>
                <a:ext cx="6048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W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는 가장 약한 수렴인 </a:t>
                </a:r>
                <a:r>
                  <a:rPr lang="ko-KR" altLang="en-US" sz="1400" b="1" dirty="0" err="1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분포수렴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endParaRPr lang="en-US" altLang="ko-KR" sz="14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sz="1400" b="1" dirty="0">
                    <a:ea typeface="12롯데마트드림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(|</m:t>
                    </m:r>
                    <m:r>
                      <a:rPr lang="ko-KR" alt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𝜽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|)</m:t>
                    </m:r>
                  </m:oMath>
                </a14:m>
                <a:endParaRPr lang="ko-KR" altLang="en-US" sz="1400" b="1" dirty="0">
                  <a:solidFill>
                    <a:srgbClr val="FF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369882"/>
                <a:ext cx="6048672" cy="523220"/>
              </a:xfrm>
              <a:prstGeom prst="rect">
                <a:avLst/>
              </a:prstGeom>
              <a:blipFill>
                <a:blip r:embed="rId6"/>
                <a:stretch>
                  <a:fillRect l="-302" t="-2326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95727" y="2988070"/>
            <a:ext cx="20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>
                <a:solidFill>
                  <a:srgbClr val="FF0000"/>
                </a:solidFill>
              </a:rPr>
              <a:t>GAN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4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840872" y="923912"/>
            <a:ext cx="5153473" cy="3087998"/>
            <a:chOff x="2320307" y="1066440"/>
            <a:chExt cx="5741509" cy="30879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" t="81836" r="34343" b="1"/>
            <a:stretch/>
          </p:blipFill>
          <p:spPr>
            <a:xfrm>
              <a:off x="2339759" y="3493744"/>
              <a:ext cx="4680520" cy="6606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57323" r="21029" b="22834"/>
            <a:stretch/>
          </p:blipFill>
          <p:spPr>
            <a:xfrm>
              <a:off x="2320307" y="2794633"/>
              <a:ext cx="5616624" cy="7200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31837" r="19273" b="44352"/>
            <a:stretch/>
          </p:blipFill>
          <p:spPr>
            <a:xfrm>
              <a:off x="2320307" y="1930536"/>
              <a:ext cx="5741509" cy="8640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5260" r="27457" b="70929"/>
            <a:stretch/>
          </p:blipFill>
          <p:spPr>
            <a:xfrm>
              <a:off x="2320307" y="1066440"/>
              <a:ext cx="5159424" cy="86409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27836" y="669694"/>
            <a:ext cx="4067944" cy="2618284"/>
            <a:chOff x="49963" y="468208"/>
            <a:chExt cx="4067944" cy="26182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20981" b="88404"/>
            <a:stretch/>
          </p:blipFill>
          <p:spPr>
            <a:xfrm>
              <a:off x="49963" y="468208"/>
              <a:ext cx="4067944" cy="31402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21747" t="12820"/>
            <a:stretch/>
          </p:blipFill>
          <p:spPr>
            <a:xfrm>
              <a:off x="49963" y="725462"/>
              <a:ext cx="4003515" cy="2361030"/>
            </a:xfrm>
            <a:prstGeom prst="rect">
              <a:avLst/>
            </a:prstGeom>
          </p:spPr>
        </p:pic>
      </p:grpSp>
      <p:sp>
        <p:nvSpPr>
          <p:cNvPr id="16" name="화살표: 왼쪽 15"/>
          <p:cNvSpPr/>
          <p:nvPr/>
        </p:nvSpPr>
        <p:spPr>
          <a:xfrm>
            <a:off x="2129702" y="1563638"/>
            <a:ext cx="1440160" cy="720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134761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구조가 간단하지만  표준적인 학습절차와 빠르고 안정된 수렴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평형 개념을 도입해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power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균형 잡을 수 있게 해주었다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이미지의 다양성과 퀄리티의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trade off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컨트롤 할 수 있는 새로운 방법을 고안해 냄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수렴의 정도를 알 수 있는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measure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부터 빌려왔다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속도가 느리지만 안정적이기 때문에 사용할 것임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특징 중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Auto-Encoder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사용한다는 점을 차용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BEGAN</a:t>
            </a:r>
            <a:r>
              <a:rPr lang="ko-KR" altLang="en-US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의 특징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07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838651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EBGAN</a:t>
            </a: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특성 이용   </a:t>
            </a:r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여러 모델 중 </a:t>
            </a:r>
            <a:r>
              <a:rPr lang="en-US" altLang="ko-KR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EBGAN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특성 중 하나인 오토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인코더를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Discriminator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사용하는 특징을 가져왔습니다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다만 </a:t>
            </a:r>
            <a:r>
              <a:rPr lang="en-US" altLang="ko-KR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Energy Base GAN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여타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들 처럼 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분포를 맞추는데 주안점을 두었고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오토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인코더로 부터 나온 </a:t>
            </a:r>
            <a:r>
              <a:rPr lang="en-US" altLang="ko-KR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LOSS</a:t>
            </a:r>
            <a:r>
              <a:rPr lang="ko-KR" altLang="en-US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값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주안점을 두었습니다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LOSS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정규분포를 따른다고 가정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오각형 9"/>
          <p:cNvSpPr/>
          <p:nvPr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Loss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분포를 맞추는 방법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6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" y="4393433"/>
            <a:ext cx="5886450" cy="47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742" y="414406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GAN</a:t>
            </a:r>
            <a:r>
              <a:rPr lang="ko-KR" altLang="en-US" dirty="0">
                <a:solidFill>
                  <a:srgbClr val="FF0000"/>
                </a:solidFill>
              </a:rPr>
              <a:t>에서 이부분에 해당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940152" y="771550"/>
            <a:ext cx="21602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16216" y="2928023"/>
            <a:ext cx="2520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Minimax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분리해서 병렬로 학습을 시켰다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따라서 속도가 빨라졌다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840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오토인코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465723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4328" y="1909047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909047"/>
                <a:ext cx="720080" cy="1608710"/>
              </a:xfrm>
              <a:prstGeom prst="rect">
                <a:avLst/>
              </a:prstGeom>
              <a:blipFill>
                <a:blip r:embed="rId3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2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오토인코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165"/>
            <a:ext cx="8064896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66572" y="643757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572" y="643757"/>
                <a:ext cx="720080" cy="1608710"/>
              </a:xfrm>
              <a:prstGeom prst="rect">
                <a:avLst/>
              </a:prstGeom>
              <a:blipFill>
                <a:blip r:embed="rId3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6804248" y="2170894"/>
            <a:ext cx="1571901" cy="18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801803" y="2212158"/>
            <a:ext cx="1640271" cy="17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66228" y="2834852"/>
            <a:ext cx="48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넣은 이미지를 그대로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복원한다고 생각하면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됨니다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52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770056" y="3419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195736" y="2702893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85640" y="2513315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085640" y="2859782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0672" y="1035577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72" y="1035577"/>
                <a:ext cx="2520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3369704" y="1749462"/>
            <a:ext cx="1571901" cy="18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251520" y="1749462"/>
            <a:ext cx="1640271" cy="17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8351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Pixel-wise Loss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이용한다고 했으므로 픽셀단위의 차이를 구해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 값의 분포를 얻습니다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pic>
        <p:nvPicPr>
          <p:cNvPr id="3074" name="Picture 2" descr="http://cfile7.uf.tistory.com/image/254C5C34574FB96A044E9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8"/>
          <a:stretch/>
        </p:blipFill>
        <p:spPr bwMode="auto">
          <a:xfrm>
            <a:off x="6143187" y="1735073"/>
            <a:ext cx="2276642" cy="20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5071" y="1251072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71" y="1251072"/>
                <a:ext cx="720080" cy="1608710"/>
              </a:xfrm>
              <a:prstGeom prst="rect">
                <a:avLst/>
              </a:prstGeom>
              <a:blipFill>
                <a:blip r:embed="rId6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2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6200000">
            <a:off x="-3134196" y="1636985"/>
            <a:ext cx="5832648" cy="3237682"/>
          </a:xfrm>
          <a:prstGeom prst="roundRect">
            <a:avLst>
              <a:gd name="adj" fmla="val 2226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rot="5400000">
            <a:off x="-650264" y="2130566"/>
            <a:ext cx="3377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6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Contents</a:t>
            </a:r>
            <a:endParaRPr lang="ko-KR" altLang="en-US" sz="5400" b="1" spc="6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11760" y="1162070"/>
            <a:ext cx="67322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11760" y="1851670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411760" y="2499742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3147814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411760" y="3760635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2411760" y="1347614"/>
            <a:ext cx="501776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01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Manifold 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가정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11760" y="1995686"/>
            <a:ext cx="580357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02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WGAN, EBGAN 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복습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411760" y="2613162"/>
            <a:ext cx="601789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03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BEGAN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411760" y="3257405"/>
            <a:ext cx="637508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04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result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215339" y="4943445"/>
            <a:ext cx="901411" cy="200073"/>
            <a:chOff x="8215339" y="4943445"/>
            <a:chExt cx="901411" cy="200073"/>
          </a:xfrm>
        </p:grpSpPr>
        <p:pic>
          <p:nvPicPr>
            <p:cNvPr id="1026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8667588" y="4943445"/>
              <a:ext cx="4491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err="1">
                  <a:solidFill>
                    <a:schemeClr val="bg1">
                      <a:lumMod val="6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ToBig’s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78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8464" y="2797299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62122" y="1491630"/>
            <a:ext cx="763767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067944" y="1314925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067944" y="1661392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8464" y="4410348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2640" y="4452389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1656298" y="3867894"/>
            <a:ext cx="763767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62120" y="3691189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62120" y="4037656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9512" y="35038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- image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5236" y="27119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- image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753858" y="101447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58" y="101447"/>
                <a:ext cx="2520280" cy="646331"/>
              </a:xfrm>
              <a:prstGeom prst="rect">
                <a:avLst/>
              </a:prstGeom>
              <a:blipFill>
                <a:blip r:embed="rId3"/>
                <a:stretch>
                  <a:fillRect r="-9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53858" y="2453678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58" y="2453678"/>
                <a:ext cx="2520280" cy="646331"/>
              </a:xfrm>
              <a:prstGeom prst="rect">
                <a:avLst/>
              </a:prstGeom>
              <a:blipFill>
                <a:blip r:embed="rId4"/>
                <a:stretch>
                  <a:fillRect r="-11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2628041" y="876235"/>
            <a:ext cx="1148250" cy="13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323528" y="849607"/>
            <a:ext cx="1198193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7" y="3197151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2619720" y="3108895"/>
            <a:ext cx="1148250" cy="13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cfile7.uf.tistory.com/image/254C5C34574FB96A044E9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8"/>
          <a:stretch/>
        </p:blipFill>
        <p:spPr bwMode="auto">
          <a:xfrm>
            <a:off x="4843893" y="777088"/>
            <a:ext cx="2276642" cy="17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97" y="3197151"/>
            <a:ext cx="2276642" cy="15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610701" y="350380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01" y="350380"/>
                <a:ext cx="720080" cy="1608710"/>
              </a:xfrm>
              <a:prstGeom prst="rect">
                <a:avLst/>
              </a:prstGeom>
              <a:blipFill>
                <a:blip r:embed="rId9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610701" y="2660261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01" y="2660261"/>
                <a:ext cx="720080" cy="1608710"/>
              </a:xfrm>
              <a:prstGeom prst="rect">
                <a:avLst/>
              </a:prstGeom>
              <a:blipFill>
                <a:blip r:embed="rId10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68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940152" y="771550"/>
            <a:ext cx="21602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75856" y="3702670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5512" y="413627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부분은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생각해보면 의외로 간단하다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!! 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52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" y="267494"/>
            <a:ext cx="9144000" cy="21854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7544" y="2787774"/>
            <a:ext cx="8136904" cy="2088468"/>
            <a:chOff x="467544" y="2787774"/>
            <a:chExt cx="8136904" cy="2088468"/>
          </a:xfrm>
        </p:grpSpPr>
        <p:sp>
          <p:nvSpPr>
            <p:cNvPr id="2" name="TextBox 1"/>
            <p:cNvSpPr txBox="1"/>
            <p:nvPr/>
          </p:nvSpPr>
          <p:spPr>
            <a:xfrm>
              <a:off x="467544" y="2787774"/>
              <a:ext cx="81369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첫 줄 </a:t>
              </a:r>
              <a:r>
                <a:rPr lang="en-US" altLang="ko-KR" dirty="0"/>
                <a:t>D</a:t>
              </a:r>
              <a:r>
                <a:rPr lang="ko-KR" altLang="en-US" dirty="0"/>
                <a:t> 입장에서는 </a:t>
              </a:r>
              <a:r>
                <a:rPr lang="en-US" altLang="ko-KR" dirty="0"/>
                <a:t>real- data x </a:t>
              </a:r>
              <a:r>
                <a:rPr lang="ko-KR" altLang="en-US" dirty="0"/>
                <a:t>의 </a:t>
              </a:r>
              <a:r>
                <a:rPr lang="en-US" altLang="ko-KR" dirty="0"/>
                <a:t>LOSS</a:t>
              </a:r>
              <a:r>
                <a:rPr lang="ko-KR" altLang="en-US" dirty="0"/>
                <a:t>는 작을 수록 좋고 </a:t>
              </a:r>
              <a:endParaRPr lang="en-US" altLang="ko-KR" dirty="0"/>
            </a:p>
            <a:p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사진 복원을 충실히 잘한다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실제와 비슷하게 만들어 낸다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</a:p>
            <a:p>
              <a:r>
                <a:rPr lang="ko-KR" altLang="en-US" dirty="0"/>
                <a:t>생성된 </a:t>
              </a:r>
              <a:r>
                <a:rPr lang="en-US" altLang="ko-KR" dirty="0"/>
                <a:t>G(z)</a:t>
              </a:r>
              <a:r>
                <a:rPr lang="ko-KR" altLang="en-US" dirty="0"/>
                <a:t>의 </a:t>
              </a:r>
              <a:r>
                <a:rPr lang="en-US" altLang="ko-KR" dirty="0"/>
                <a:t>LOSS</a:t>
              </a:r>
              <a:r>
                <a:rPr lang="ko-KR" altLang="en-US" dirty="0"/>
                <a:t>는 클 수록 좋기 때문에 마이너스가 달려있다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(fake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이미지는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입장에서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LOSS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값이 작을수록 방해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rcRect l="29137" t="67039" r="23614" b="20782"/>
            <a:stretch/>
          </p:blipFill>
          <p:spPr>
            <a:xfrm>
              <a:off x="827584" y="4155926"/>
              <a:ext cx="4320480" cy="266139"/>
            </a:xfrm>
            <a:prstGeom prst="rect">
              <a:avLst/>
            </a:prstGeom>
          </p:spPr>
        </p:pic>
        <p:sp>
          <p:nvSpPr>
            <p:cNvPr id="19" name="화살표: 위쪽 18"/>
            <p:cNvSpPr/>
            <p:nvPr/>
          </p:nvSpPr>
          <p:spPr>
            <a:xfrm>
              <a:off x="3054308" y="4515966"/>
              <a:ext cx="509580" cy="3602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위쪽 19"/>
            <p:cNvSpPr/>
            <p:nvPr/>
          </p:nvSpPr>
          <p:spPr>
            <a:xfrm rot="10800000">
              <a:off x="1614148" y="4515966"/>
              <a:ext cx="509580" cy="3602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763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" y="267494"/>
            <a:ext cx="9144000" cy="21854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2596925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Loss</a:t>
            </a:r>
            <a:r>
              <a:rPr lang="ko-KR" altLang="en-US" sz="1600" dirty="0"/>
              <a:t>를 살펴보면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역할을 측정한다는 걸 알 수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첫째</a:t>
            </a:r>
            <a:r>
              <a:rPr lang="en-US" altLang="ko-KR" sz="1600" dirty="0"/>
              <a:t>, </a:t>
            </a:r>
            <a:r>
              <a:rPr lang="ko-KR" altLang="en-US" sz="1600" dirty="0"/>
              <a:t>오토</a:t>
            </a:r>
            <a:r>
              <a:rPr lang="en-US" altLang="ko-KR" sz="1600" dirty="0"/>
              <a:t>-</a:t>
            </a:r>
            <a:r>
              <a:rPr lang="ko-KR" altLang="en-US" sz="1600" dirty="0"/>
              <a:t>인코딩 능력 </a:t>
            </a:r>
            <a:endParaRPr lang="en-US" altLang="ko-KR" sz="1600" dirty="0"/>
          </a:p>
          <a:p>
            <a:r>
              <a:rPr lang="ko-KR" altLang="en-US" sz="1600" dirty="0"/>
              <a:t>둘째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구별 능력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따라서 </a:t>
            </a:r>
            <a:r>
              <a:rPr lang="en-US" altLang="ko-KR" sz="1600" dirty="0"/>
              <a:t>D</a:t>
            </a:r>
            <a:r>
              <a:rPr lang="ko-KR" altLang="en-US" sz="1600" dirty="0"/>
              <a:t>의 역할은 이미지의 구별 뿐만이 아닙니다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오토 인코딩의 성능까지 </a:t>
            </a:r>
            <a:r>
              <a:rPr lang="en-US" altLang="ko-KR" sz="1600" dirty="0"/>
              <a:t>D</a:t>
            </a:r>
            <a:r>
              <a:rPr lang="ko-KR" altLang="en-US" sz="1600" dirty="0"/>
              <a:t>가 가지고 있습니다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288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" y="267494"/>
            <a:ext cx="9144000" cy="21854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2596925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초기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는 오토</a:t>
            </a:r>
            <a:r>
              <a:rPr lang="en-US" altLang="ko-KR" sz="1600" dirty="0"/>
              <a:t>-</a:t>
            </a:r>
            <a:r>
              <a:rPr lang="ko-KR" altLang="en-US" sz="1600" dirty="0"/>
              <a:t>인코딩을 통과하기 위해 </a:t>
            </a:r>
            <a:r>
              <a:rPr lang="en-US" altLang="ko-KR" sz="1600" dirty="0"/>
              <a:t>reconstruction </a:t>
            </a:r>
            <a:r>
              <a:rPr lang="ko-KR" altLang="en-US" sz="1600" dirty="0"/>
              <a:t>하기 쉬운 </a:t>
            </a:r>
            <a:endParaRPr lang="en-US" altLang="ko-KR" sz="1600" dirty="0"/>
          </a:p>
          <a:p>
            <a:r>
              <a:rPr lang="ko-KR" altLang="en-US" sz="1600" dirty="0"/>
              <a:t>이미지만을 만들어 낸다고 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따라서 </a:t>
            </a:r>
            <a:r>
              <a:rPr lang="en-US" altLang="ko-KR" sz="1600" dirty="0"/>
              <a:t>L_D</a:t>
            </a:r>
            <a:r>
              <a:rPr lang="ko-KR" altLang="en-US" sz="1600" dirty="0"/>
              <a:t>는 음수가 아닌 양수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그리고 이런 경향은 뒤에 나올 평형개념 덕분에 학습 전반적인 상황에 걸쳐서 나타난다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287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이를 해석해보면 오토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인코더의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W-distance</a:t>
                </a:r>
                <a:r>
                  <a:rPr lang="ko-KR" altLang="en-US" dirty="0"/>
                  <a:t>를 구해보면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하한 중 가장 큰 값은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이상이다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blipFill>
                <a:blip r:embed="rId3"/>
                <a:stretch>
                  <a:fillRect l="-63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74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이를 해석해보면 오토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인코더의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W-distance</a:t>
                </a:r>
                <a:r>
                  <a:rPr lang="ko-KR" altLang="en-US" dirty="0"/>
                  <a:t>를 구해보면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하한 중 가장 큰 값은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이상이다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blipFill>
                <a:blip r:embed="rId3"/>
                <a:stretch>
                  <a:fillRect l="-63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84240" y="-524594"/>
            <a:ext cx="7704856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1300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1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 GAN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앞서 배운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거리를 바로 사용하지 않음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Infimum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매우 다루기 힘들기 때문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Kantorovich-Rubinstein duality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이용하여 같은 문제 다른 표현을 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http://nbviewer.jupyter.org/github/maestrojeong/wgan_duality/blob/master/WGAN_duality.ipynb</a:t>
            </a:r>
            <a:endParaRPr lang="en-US" altLang="ko-KR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Linear programming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사용되는 방법론 중 하나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주어진 문제를 다른 관점으로 보고 해를 구함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 문제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(primal)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듀얼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(dual)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문제는 같은 최적해를 가짐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Dual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바뀐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식의 최적해가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문제의 최적해와 같음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Vanilla 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C5F395-67A7-412A-BAFA-482F9148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273828"/>
            <a:ext cx="2843213" cy="407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90EEE-1D6C-4A65-9ED5-9027D829E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96" y="4083919"/>
            <a:ext cx="4374485" cy="3066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6768" y="1049068"/>
            <a:ext cx="286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문제를 그대로 풀어서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duality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이용하지 않음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039092" y="1514333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2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11560" y="3003798"/>
                <a:ext cx="8640960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이해 되셨나요</a:t>
                </a:r>
                <a:r>
                  <a:rPr lang="en-US" altLang="ko-KR" dirty="0"/>
                  <a:t>?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03798"/>
                <a:ext cx="8640960" cy="374526"/>
              </a:xfrm>
              <a:prstGeom prst="rect">
                <a:avLst/>
              </a:prstGeom>
              <a:blipFill>
                <a:blip r:embed="rId2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9534" t="11988" r="6574" b="15185"/>
          <a:stretch/>
        </p:blipFill>
        <p:spPr>
          <a:xfrm>
            <a:off x="611560" y="3605412"/>
            <a:ext cx="6336704" cy="1137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44208" y="1541825"/>
                <a:ext cx="2304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𝜠</m:t>
                    </m:r>
                  </m:oMath>
                </a14:m>
                <a:r>
                  <a:rPr lang="en-US" altLang="ko-KR" sz="2000" b="1" dirty="0"/>
                  <a:t>[X])</a:t>
                </a:r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541825"/>
                <a:ext cx="2304256" cy="400110"/>
              </a:xfrm>
              <a:prstGeom prst="rect">
                <a:avLst/>
              </a:prstGeom>
              <a:blipFill>
                <a:blip r:embed="rId5"/>
                <a:stretch>
                  <a:fillRect t="-9091" r="-26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355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534" t="11988" r="6574" b="15185"/>
          <a:stretch/>
        </p:blipFill>
        <p:spPr>
          <a:xfrm>
            <a:off x="251520" y="856332"/>
            <a:ext cx="6336704" cy="1137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34768" y="2283718"/>
                <a:ext cx="828092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위 식에서 무한의 의미는 발산의 의미가 아니라 크게 만들겠다고 해석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Real –image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(a)</a:t>
                </a:r>
                <a:r>
                  <a:rPr lang="ko-KR" altLang="en-US" dirty="0"/>
                  <a:t>처럼 크게 만들어 버리면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가 커진다는 의미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반대로 </a:t>
                </a:r>
                <a:r>
                  <a:rPr lang="en-US" altLang="ko-KR" dirty="0"/>
                  <a:t>(b)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Real –image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줄이는 방식으로 학습 의미 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목적에 맞게 </a:t>
                </a:r>
                <a:r>
                  <a:rPr lang="en-US" altLang="ko-KR" dirty="0"/>
                  <a:t>(b) </a:t>
                </a:r>
                <a:r>
                  <a:rPr lang="ko-KR" altLang="en-US" dirty="0"/>
                  <a:t>방법으로 진행</a:t>
                </a:r>
                <a:r>
                  <a:rPr lang="en-US" altLang="ko-KR" dirty="0"/>
                  <a:t>!</a:t>
                </a: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/>
                  <a:t>But?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68" y="2283718"/>
                <a:ext cx="8280920" cy="2585323"/>
              </a:xfrm>
              <a:prstGeom prst="rect">
                <a:avLst/>
              </a:prstGeom>
              <a:blipFill>
                <a:blip r:embed="rId3"/>
                <a:stretch>
                  <a:fillRect l="-663" t="-1415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11560" y="48700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inf</a:t>
            </a:r>
            <a:r>
              <a:rPr lang="en-US" altLang="ko-KR" dirty="0"/>
              <a:t> </a:t>
            </a:r>
            <a:r>
              <a:rPr lang="ko-KR" altLang="en-US" dirty="0"/>
              <a:t>를 만족하는 방법은 </a:t>
            </a:r>
            <a:r>
              <a:rPr lang="en-US" altLang="ko-KR" dirty="0"/>
              <a:t>2</a:t>
            </a:r>
            <a:r>
              <a:rPr lang="ko-KR" altLang="en-US" dirty="0"/>
              <a:t>가지가 있다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74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8006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63472" y="2591882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28 x 28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이미지는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차원이라고 알고 있다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하지만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차원에서 랜덤으로 뽑으면 이런 이미지가 항상 나올 수 있을까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사람이 읽을 수 있는 이미지는 고차원의 데이터라도 </a:t>
            </a:r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아주 작은 차원에 몰려 있다는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Manifold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가정을 따른다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32" name="Picture 8" descr="mnist_complete_zero.png (495×49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723"/>
            <a:ext cx="2525911" cy="25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7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408391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 –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무한 꼴이라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L_D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음수가 됨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5486"/>
            <a:ext cx="7632848" cy="46805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228184" y="395006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3568" y="4166086"/>
            <a:ext cx="7632848" cy="205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4008" y="915566"/>
            <a:ext cx="40324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잘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학습된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는 진짜와 비슷한 사진을 만들어 낼 것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분포가 일치하는 것처럼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분포도 같아 질 것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13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982" t="65836" r="24407" b="7061"/>
          <a:stretch/>
        </p:blipFill>
        <p:spPr>
          <a:xfrm>
            <a:off x="3131840" y="21215"/>
            <a:ext cx="4536504" cy="592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9992" y="339502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 –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무한 꼴이라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L_D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음수가 됨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592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" y="195485"/>
            <a:ext cx="9060614" cy="46805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88224" y="395006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9512" y="4166086"/>
            <a:ext cx="8712968" cy="205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1693" y="555526"/>
            <a:ext cx="9060614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1560" y="987574"/>
                <a:ext cx="8136904" cy="15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크거나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작다는 의미는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학습이 안된다는 뜻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초기 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G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성능은 너무 낮아 보정이 필요하다고 이해 할 수 있다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.)</a:t>
                </a:r>
                <a:r>
                  <a:rPr lang="en-US" altLang="ko-KR" dirty="0"/>
                  <a:t> </a:t>
                </a:r>
              </a:p>
              <a:p>
                <a:endParaRPr lang="en-US" altLang="ko-KR" sz="1000" dirty="0"/>
              </a:p>
              <a:p>
                <a:r>
                  <a:rPr lang="ko-KR" altLang="en-US" dirty="0"/>
                  <a:t>따라서 학습의 평형</a:t>
                </a:r>
                <a:r>
                  <a:rPr lang="en-US" altLang="ko-KR" dirty="0"/>
                  <a:t>(</a:t>
                </a:r>
                <a:r>
                  <a:rPr lang="en-US" altLang="ko-KR" sz="2400" b="1" dirty="0"/>
                  <a:t>E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맞추어 주기 위해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만들어 냄</a:t>
                </a:r>
                <a:endParaRPr lang="en-US" altLang="ko-KR" dirty="0"/>
              </a:p>
              <a:p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sz="1400" i="1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작으면 생성된 이미지의 다양성이 줄어든다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.)</a:t>
                </a:r>
                <a:r>
                  <a:rPr lang="en-US" altLang="ko-KR" sz="14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87574"/>
                <a:ext cx="8136904" cy="1542923"/>
              </a:xfrm>
              <a:prstGeom prst="rect">
                <a:avLst/>
              </a:prstGeom>
              <a:blipFill>
                <a:blip r:embed="rId3"/>
                <a:stretch>
                  <a:fillRect l="-599" b="-3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51520" y="3723878"/>
            <a:ext cx="5976664" cy="40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12" y="2847295"/>
                <a:ext cx="3888432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과 </a:t>
                </a:r>
                <a:r>
                  <a:rPr lang="en-US" altLang="ko-KR" sz="1300" dirty="0" err="1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inf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사이의 평형을 맞춰 주기 위해 </a:t>
                </a:r>
                <a14:m>
                  <m:oMath xmlns:m="http://schemas.openxmlformats.org/officeDocument/2006/math">
                    <m:r>
                      <a:rPr lang="ko-KR" altLang="en-US" sz="130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𝛾</m:t>
                    </m:r>
                  </m:oMath>
                </a14:m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를 도입한다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. </a:t>
                </a:r>
              </a:p>
              <a:p>
                <a:endParaRPr lang="en-US" altLang="ko-KR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𝛾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(0~1)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가</m:t>
                    </m:r>
                  </m:oMath>
                </a14:m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작다는 의미는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x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를 </a:t>
                </a:r>
                <a:r>
                  <a:rPr lang="ko-KR" altLang="en-US" sz="1300" dirty="0" err="1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오토인코딩하는데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더 </a:t>
                </a:r>
                <a:endParaRPr lang="en-US" altLang="ko-KR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  <a:p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신경을 쓴다는 의미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.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노이즈에서 생겨난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G(z)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이미지를 신경 안쓰고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L(x)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를 중점으로 학습하겠다는 의미</a:t>
                </a:r>
                <a:endParaRPr lang="ko-KR" altLang="en-US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847295"/>
                <a:ext cx="3888432" cy="1092607"/>
              </a:xfrm>
              <a:prstGeom prst="rect">
                <a:avLst/>
              </a:prstGeom>
              <a:blipFill>
                <a:blip r:embed="rId4"/>
                <a:stretch>
                  <a:fillRect l="-157" t="-559" b="-4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368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1693" y="555526"/>
            <a:ext cx="9060614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" y="771550"/>
            <a:ext cx="9144000" cy="38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4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37"/>
            <a:ext cx="9144000" cy="35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9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5486"/>
          <a:stretch/>
        </p:blipFill>
        <p:spPr>
          <a:xfrm>
            <a:off x="14808" y="141001"/>
            <a:ext cx="9144000" cy="2646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3086"/>
          <a:stretch/>
        </p:blipFill>
        <p:spPr>
          <a:xfrm>
            <a:off x="47364" y="2774792"/>
            <a:ext cx="9144000" cy="1104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3723878"/>
            <a:ext cx="69127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왜 성립하는지 잘 모르겠지만</a:t>
            </a:r>
            <a:r>
              <a:rPr lang="en-US" altLang="ko-KR" sz="1300" dirty="0"/>
              <a:t>… </a:t>
            </a:r>
            <a:r>
              <a:rPr lang="ko-KR" altLang="en-US" sz="1300" dirty="0"/>
              <a:t>글로벌 </a:t>
            </a:r>
            <a:r>
              <a:rPr lang="ko-KR" altLang="en-US" sz="1300" dirty="0" err="1"/>
              <a:t>매져</a:t>
            </a:r>
            <a:r>
              <a:rPr lang="ko-KR" altLang="en-US" sz="1300" dirty="0"/>
              <a:t> </a:t>
            </a:r>
            <a:r>
              <a:rPr lang="en-US" altLang="ko-KR" sz="1300" dirty="0"/>
              <a:t>M</a:t>
            </a:r>
            <a:r>
              <a:rPr lang="ko-KR" altLang="en-US" sz="1300" dirty="0"/>
              <a:t>을 이용하면 이미지의 </a:t>
            </a:r>
            <a:r>
              <a:rPr lang="en-US" altLang="ko-KR" sz="1300" dirty="0"/>
              <a:t>mode </a:t>
            </a:r>
            <a:r>
              <a:rPr lang="en-US" altLang="ko-KR" sz="1300" dirty="0" err="1"/>
              <a:t>collapese</a:t>
            </a:r>
            <a:r>
              <a:rPr lang="ko-KR" altLang="en-US" sz="1300" dirty="0"/>
              <a:t>가 일어 났는지 알 수 있다고 해요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또는 학습이 끝난 건지도 알 수 있다고 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0401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5486"/>
          <a:stretch/>
        </p:blipFill>
        <p:spPr>
          <a:xfrm>
            <a:off x="14808" y="141001"/>
            <a:ext cx="9144000" cy="2646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3086"/>
          <a:stretch/>
        </p:blipFill>
        <p:spPr>
          <a:xfrm>
            <a:off x="47364" y="2774792"/>
            <a:ext cx="9144000" cy="11041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514"/>
            <a:ext cx="9144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906"/>
            <a:ext cx="9144000" cy="29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85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9832" y="51470"/>
            <a:ext cx="2890664" cy="435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결과는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남자보단 여자가 많았고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젊은 사람 보다는 늙은 사람이 많았고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선글라스는 발견하지 못했다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4" y="843558"/>
            <a:ext cx="6931868" cy="4199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792" y="2069038"/>
            <a:ext cx="10244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 끝단은 </a:t>
            </a:r>
            <a:r>
              <a:rPr lang="en-US" altLang="ko-KR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real </a:t>
            </a:r>
            <a:r>
              <a:rPr lang="ko-KR" altLang="en-US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이미지 </a:t>
            </a:r>
          </a:p>
        </p:txBody>
      </p:sp>
    </p:spTree>
    <p:extLst>
      <p:ext uri="{BB962C8B-B14F-4D97-AF65-F5344CB8AC3E}">
        <p14:creationId xmlns:p14="http://schemas.microsoft.com/office/powerpoint/2010/main" val="106088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88804" y="483518"/>
            <a:ext cx="4259168" cy="3545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99700" y="483518"/>
            <a:ext cx="2448272" cy="3475680"/>
            <a:chOff x="2275364" y="915566"/>
            <a:chExt cx="2448272" cy="3475680"/>
          </a:xfrm>
        </p:grpSpPr>
        <p:sp>
          <p:nvSpPr>
            <p:cNvPr id="4" name="직사각형 3"/>
            <p:cNvSpPr/>
            <p:nvPr/>
          </p:nvSpPr>
          <p:spPr>
            <a:xfrm>
              <a:off x="2275364" y="915566"/>
              <a:ext cx="2448272" cy="22322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 rot="11700000">
              <a:off x="3841153" y="3023094"/>
              <a:ext cx="720080" cy="1368152"/>
            </a:xfrm>
            <a:prstGeom prst="trapezoid">
              <a:avLst>
                <a:gd name="adj" fmla="val 360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5515724" y="314243"/>
            <a:ext cx="2603056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Q </a:t>
            </a:r>
            <a:r>
              <a:rPr lang="en-US" altLang="ko-KR" sz="48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&amp;</a:t>
            </a:r>
            <a:r>
              <a:rPr lang="en-US" altLang="ko-KR" sz="66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</a:t>
            </a:r>
            <a:endParaRPr lang="ko-KR" altLang="en-US" sz="6600" spc="-3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52036" y="3683193"/>
            <a:ext cx="323812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들어주셔서 감사합니다</a:t>
            </a:r>
            <a:r>
              <a:rPr lang="en-US" altLang="ko-KR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6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563888" y="627534"/>
            <a:ext cx="3238128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이제 </a:t>
            </a:r>
            <a:endParaRPr lang="en-US" altLang="ko-KR" sz="35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l"/>
            <a:r>
              <a:rPr lang="en-US" altLang="ko-KR" sz="35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CODE!!</a:t>
            </a:r>
            <a:endParaRPr lang="ko-KR" altLang="en-US" sz="35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2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63472" y="2591882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28 x 28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이미지는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차원이라고 알고 있다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하지만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차원에서 랜덤으로 뽑으면 이런 이미지가 항상 나올 수 있을까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사람이 읽을 수 있는 이미지는 고차원의 데이터라도 </a:t>
            </a:r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아주 작은 차원에 몰려 있다는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가정을 따른다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32" name="Picture 8" descr="mnist_complete_zero.png (495×497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4" y="2096412"/>
            <a:ext cx="1342371" cy="13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03" y="2093017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40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21" y="608473"/>
            <a:ext cx="7143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21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21" y="927561"/>
            <a:ext cx="5391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37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" y="1518"/>
            <a:ext cx="5948496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00" y="870411"/>
            <a:ext cx="26098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6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59624"/>
            <a:ext cx="3773692" cy="2363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51" y="1759624"/>
            <a:ext cx="4005193" cy="244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429537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HDBSCAN</a:t>
            </a:r>
            <a:r>
              <a:rPr lang="ko-KR" altLang="en-US" dirty="0"/>
              <a:t>의 예시    </a:t>
            </a:r>
            <a:r>
              <a:rPr lang="en-US" altLang="ko-KR" dirty="0"/>
              <a:t>(K-means)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87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59624"/>
            <a:ext cx="3773692" cy="2363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51" y="1759624"/>
            <a:ext cx="4005193" cy="244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429537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HDBSCAN</a:t>
            </a:r>
            <a:r>
              <a:rPr lang="ko-KR" altLang="en-US" dirty="0"/>
              <a:t>의 예시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284" y="1775058"/>
            <a:ext cx="4133560" cy="24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3122" t="14802"/>
          <a:stretch/>
        </p:blipFill>
        <p:spPr>
          <a:xfrm>
            <a:off x="323528" y="1835341"/>
            <a:ext cx="3783127" cy="2352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9" y="1655321"/>
            <a:ext cx="44314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회귀분석에서 더미변수를 넣었을 때 쉽게 볼 수 있는 그림이다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여기서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같은 집단에 속하지만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보다는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거리가 더 가깝다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이런 사례는 아주 흔하게 발생하는 것인 것이다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흔하게 발생하는 것 이상으로 아주 중요한 현상이라고 할 수 있다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이와 같이 서로 유사한 점들이 이루는 클러스터 혹은 그룹을 흔히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매니폴드라고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부르고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현실의 많은 데이터가 실은 이러한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위에 있다는 가정을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가정이라고 부른다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en-US" altLang="ko-KR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InfoGan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C_Gan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작동되는 이유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같은 색 위에 있는 점들이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G(.)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학습한 결과 같음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81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28" name="Picture 4" descr="fig-ch06_07_02.jpg (487×250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724" b="6300"/>
          <a:stretch/>
        </p:blipFill>
        <p:spPr bwMode="auto">
          <a:xfrm>
            <a:off x="899592" y="1763724"/>
            <a:ext cx="7390968" cy="29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03" y="2093017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16" idx="2"/>
          </p:cNvCxnSpPr>
          <p:nvPr/>
        </p:nvCxnSpPr>
        <p:spPr>
          <a:xfrm>
            <a:off x="2437803" y="3439417"/>
            <a:ext cx="1846165" cy="100454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8" descr="mnist_complete_zero.png (495×497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57981"/>
            <a:ext cx="1342371" cy="13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7508732" y="3305776"/>
            <a:ext cx="470758" cy="1354206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16559" y="15824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몰려 있는 이미지를 찾는 것이 </a:t>
            </a:r>
            <a:r>
              <a:rPr lang="en-US" altLang="ko-KR" b="1" dirty="0"/>
              <a:t>G</a:t>
            </a:r>
            <a:r>
              <a:rPr lang="ko-KR" altLang="en-US" b="1" dirty="0"/>
              <a:t>의 목표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4701" t="5399" r="5708" b="5464"/>
          <a:stretch/>
        </p:blipFill>
        <p:spPr>
          <a:xfrm>
            <a:off x="4283967" y="2699853"/>
            <a:ext cx="2864649" cy="15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Preliminary-MLE</a:t>
            </a:r>
            <a:endParaRPr lang="ko-KR" altLang="en-US" sz="105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143268" y="1500272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BEGAN ?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1142" y="2211710"/>
                <a:ext cx="6022816" cy="216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결국엔 생성모형 중 하나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전통적으로 확률분포를 학습하는 것은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MLE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가 담당했다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</a:p>
              <a:p>
                <a:endPara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a옛날목욕탕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𝑁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log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⁡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sz="5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MLE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방법은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를 최소화 하는것과 같다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endPara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2" y="2211710"/>
                <a:ext cx="6022816" cy="2163926"/>
              </a:xfrm>
              <a:prstGeom prst="rect">
                <a:avLst/>
              </a:prstGeom>
              <a:blipFill>
                <a:blip r:embed="rId3"/>
                <a:stretch>
                  <a:fillRect l="-810" t="-1690" b="-2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03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7313</TotalTime>
  <Words>1568</Words>
  <Application>Microsoft Office PowerPoint</Application>
  <PresentationFormat>화면 슬라이드 쇼(16:9)</PresentationFormat>
  <Paragraphs>215</Paragraphs>
  <Slides>42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맑은 고딕</vt:lpstr>
      <vt:lpstr>12롯데마트드림Bold</vt:lpstr>
      <vt:lpstr>a옛날목욕탕L</vt:lpstr>
      <vt:lpstr>Yoon 윤고딕 520_TT</vt:lpstr>
      <vt:lpstr>Arial</vt:lpstr>
      <vt:lpstr>Yoon 블랙핏 77</vt:lpstr>
      <vt:lpstr>a옛날목욕탕M</vt:lpstr>
      <vt:lpstr>Wingdings</vt:lpstr>
      <vt:lpstr>12롯데마트드림Light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Wasserstein 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 깔끔하게만 만들면 된다</dc:title>
  <dc:creator>Chunil</dc:creator>
  <cp:lastModifiedBy>xp102</cp:lastModifiedBy>
  <cp:revision>201</cp:revision>
  <dcterms:created xsi:type="dcterms:W3CDTF">2014-05-09T00:22:11Z</dcterms:created>
  <dcterms:modified xsi:type="dcterms:W3CDTF">2017-08-03T09:21:06Z</dcterms:modified>
</cp:coreProperties>
</file>